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77" r:id="rId14"/>
    <p:sldId id="27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0000"/>
    <a:srgbClr val="B47A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09B0-5769-4340-A9A3-238018248A63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81000" y="152400"/>
            <a:ext cx="8382000" cy="4343400"/>
          </a:xfrm>
          <a:prstGeom prst="roundRect">
            <a:avLst/>
          </a:prstGeom>
          <a:solidFill>
            <a:srgbClr val="6600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6600"/>
                </a:solidFill>
              </a:rPr>
              <a:t>Ionospheric Convection and Field-Aligned Currents During Strong Magnetospheric Driving: </a:t>
            </a:r>
            <a:endParaRPr lang="en-US" sz="4800" dirty="0" smtClean="0">
              <a:solidFill>
                <a:srgbClr val="FF66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6600"/>
                </a:solidFill>
              </a:rPr>
              <a:t>A </a:t>
            </a:r>
            <a:r>
              <a:rPr lang="en-US" sz="4800" dirty="0" smtClean="0">
                <a:solidFill>
                  <a:srgbClr val="FF6600"/>
                </a:solidFill>
              </a:rPr>
              <a:t>SuperDARN/AMPERE Case Study</a:t>
            </a:r>
            <a:endParaRPr lang="en-US" sz="48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572000"/>
            <a:ext cx="8229600" cy="457200"/>
          </a:xfrm>
          <a:prstGeom prst="rect">
            <a:avLst/>
          </a:prstGeom>
          <a:noFill/>
        </p:spPr>
        <p:txBody>
          <a:bodyPr wrap="square" lIns="274320" rIns="274320" rtlCol="0">
            <a:noAutofit/>
          </a:bodyPr>
          <a:lstStyle/>
          <a:p>
            <a:pPr algn="ctr"/>
            <a:r>
              <a:rPr lang="en-US" sz="2800" dirty="0" smtClean="0"/>
              <a:t>L. B. N. </a:t>
            </a:r>
            <a:r>
              <a:rPr lang="en-US" sz="2800" dirty="0" smtClean="0"/>
              <a:t>Clausen</a:t>
            </a:r>
            <a:r>
              <a:rPr lang="en-US" sz="2800" baseline="30000" dirty="0" smtClean="0"/>
              <a:t>(1</a:t>
            </a:r>
            <a:r>
              <a:rPr lang="en-US" sz="2800" baseline="30000" dirty="0" smtClean="0"/>
              <a:t>)</a:t>
            </a:r>
            <a:r>
              <a:rPr lang="en-US" sz="2800" dirty="0" smtClean="0"/>
              <a:t>, J. B. H. </a:t>
            </a:r>
            <a:r>
              <a:rPr lang="en-US" sz="2800" dirty="0" smtClean="0"/>
              <a:t>Baker</a:t>
            </a:r>
            <a:r>
              <a:rPr lang="en-US" sz="2800" baseline="30000" dirty="0" smtClean="0"/>
              <a:t>(1</a:t>
            </a:r>
            <a:r>
              <a:rPr lang="en-US" sz="2800" baseline="30000" dirty="0" smtClean="0"/>
              <a:t>)</a:t>
            </a:r>
            <a:r>
              <a:rPr lang="en-US" sz="2800" dirty="0" smtClean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J</a:t>
            </a:r>
            <a:r>
              <a:rPr lang="en-US" sz="2800" dirty="0" smtClean="0"/>
              <a:t>. M. </a:t>
            </a:r>
            <a:r>
              <a:rPr lang="en-US" sz="2800" dirty="0" err="1" smtClean="0"/>
              <a:t>Ruohoniemi</a:t>
            </a:r>
            <a:r>
              <a:rPr lang="en-US" sz="2800" baseline="30000" dirty="0" smtClean="0"/>
              <a:t>(1</a:t>
            </a:r>
            <a:r>
              <a:rPr lang="en-US" sz="2800" baseline="30000" dirty="0" smtClean="0"/>
              <a:t>)</a:t>
            </a:r>
            <a:r>
              <a:rPr lang="en-US" sz="2800" dirty="0" smtClean="0"/>
              <a:t>, B. J. </a:t>
            </a:r>
            <a:r>
              <a:rPr lang="en-US" sz="2800" dirty="0" smtClean="0"/>
              <a:t>Anderson</a:t>
            </a:r>
            <a:r>
              <a:rPr lang="en-US" sz="2800" baseline="30000" dirty="0" smtClean="0"/>
              <a:t>(2</a:t>
            </a:r>
            <a:r>
              <a:rPr lang="en-US" sz="2800" baseline="30000" dirty="0" smtClean="0"/>
              <a:t>)</a:t>
            </a:r>
            <a:endParaRPr lang="en-US" sz="28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486400"/>
            <a:ext cx="8229600" cy="1188720"/>
          </a:xfrm>
          <a:prstGeom prst="rect">
            <a:avLst/>
          </a:prstGeom>
          <a:noFill/>
        </p:spPr>
        <p:txBody>
          <a:bodyPr wrap="square" lIns="274320" rIns="274320" rtlCol="0">
            <a:noAutofit/>
          </a:bodyPr>
          <a:lstStyle/>
          <a:p>
            <a:pPr marL="342900" indent="-342900" algn="ctr">
              <a:buAutoNum type="arabicParenBoth"/>
            </a:pPr>
            <a:r>
              <a:rPr lang="en-US" i="1" dirty="0" err="1" smtClean="0"/>
              <a:t>Space@VT</a:t>
            </a:r>
            <a:r>
              <a:rPr lang="en-US" i="1" dirty="0" smtClean="0"/>
              <a:t>, Virginia Tech, Blacksburg, </a:t>
            </a:r>
            <a:r>
              <a:rPr lang="en-US" i="1" dirty="0" smtClean="0"/>
              <a:t>USA</a:t>
            </a:r>
          </a:p>
          <a:p>
            <a:pPr marL="342900" indent="-342900" algn="ctr">
              <a:buAutoNum type="arabicParenBoth"/>
            </a:pPr>
            <a:r>
              <a:rPr lang="en-US" i="1" dirty="0" smtClean="0"/>
              <a:t>Johns Hopkins University Applied Physics Laboratory, Laurel, USA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172200"/>
            <a:ext cx="8229600" cy="457200"/>
          </a:xfrm>
          <a:prstGeom prst="rect">
            <a:avLst/>
          </a:prstGeom>
          <a:noFill/>
        </p:spPr>
        <p:txBody>
          <a:bodyPr wrap="square" lIns="274320" rIns="274320" rtlCol="0">
            <a:noAutofit/>
          </a:bodyPr>
          <a:lstStyle/>
          <a:p>
            <a:pPr algn="ctr"/>
            <a:r>
              <a:rPr lang="en-US" sz="2800" dirty="0" smtClean="0"/>
              <a:t>SuperDARN Workshop 2011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SuperDARN &amp; AMPERE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3076" name="Picture 4" descr="C:\Documents and Settings\Lasse\My Documents\studium\presentations\SD2011\20101220_ampyr_pg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45920"/>
            <a:ext cx="7315200" cy="44810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SuperDARN &amp; </a:t>
            </a:r>
            <a:r>
              <a:rPr lang="en-US" sz="4000" dirty="0" smtClean="0"/>
              <a:t>AMPERE</a:t>
            </a:r>
            <a:endParaRPr lang="en-US" sz="4000" dirty="0" smtClean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9" name="Picture 5" descr="C:\Documents and Settings\Lasse\My Documents\studium\presentations\SD2011\20101220_an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45920"/>
            <a:ext cx="7315200" cy="448401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SuperDARN &amp; </a:t>
            </a:r>
            <a:r>
              <a:rPr lang="en-US" sz="4000" dirty="0" smtClean="0"/>
              <a:t>AMPERE</a:t>
            </a:r>
            <a:endParaRPr lang="en-US" sz="4000" dirty="0" smtClean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0" name="Picture 2" descr="C:\Documents and Settings\Lasse\My Documents\studium\presentations\SD2011\20101220_ampyr_pg0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45920"/>
            <a:ext cx="7315200" cy="44810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SuperDARN &amp; </a:t>
            </a:r>
            <a:r>
              <a:rPr lang="en-US" sz="4000" dirty="0" smtClean="0"/>
              <a:t>AMPERE</a:t>
            </a:r>
            <a:endParaRPr lang="en-US" sz="4000" dirty="0" smtClean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0" name="Picture 2" descr="C:\Documents and Settings\Lasse\My Documents\studium\presentations\SD2011\20101220_ampyr_pg0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45920"/>
            <a:ext cx="7315200" cy="44810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SuperDARN &amp; </a:t>
            </a:r>
            <a:r>
              <a:rPr lang="en-US" sz="4000" dirty="0" smtClean="0"/>
              <a:t>AMPERE</a:t>
            </a:r>
            <a:endParaRPr lang="en-US" sz="4000" dirty="0" smtClean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2290" name="Picture 2" descr="C:\Documents and Settings\Lasse\My Documents\studium\presentations\SD2011\20101220_ampyr_pg0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45920"/>
            <a:ext cx="7315200" cy="448103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Locating FACs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4098" name="Picture 2" descr="C:\Documents and Settings\Lasse\My Documents\studium\presentations\SD2011\20101220_jrfit_pg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219200"/>
            <a:ext cx="6128203" cy="5029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676400"/>
            <a:ext cx="259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Extract FAC intensity at each MLT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Fit a suitable function to each </a:t>
            </a:r>
            <a:r>
              <a:rPr lang="en-US" sz="2000" dirty="0" err="1" smtClean="0"/>
              <a:t>meridional</a:t>
            </a:r>
            <a:r>
              <a:rPr lang="en-US" sz="2000" dirty="0" smtClean="0"/>
              <a:t> profile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Combine locations from all </a:t>
            </a:r>
            <a:r>
              <a:rPr lang="en-US" sz="2000" dirty="0" err="1" smtClean="0"/>
              <a:t>meridional</a:t>
            </a:r>
            <a:r>
              <a:rPr lang="en-US" sz="2000" dirty="0" smtClean="0"/>
              <a:t> profiles to get a hemispheric FAC location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Locating </a:t>
            </a:r>
            <a:r>
              <a:rPr lang="en-US" sz="4000" dirty="0" smtClean="0"/>
              <a:t>FACs</a:t>
            </a:r>
            <a:endParaRPr lang="en-US" sz="4000" dirty="0" smtClean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5122" name="Picture 2" descr="C:\Documents and Settings\Lasse\My Documents\studium\presentations\SD2011\20101220_jrfit_pg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1320" y="1682569"/>
            <a:ext cx="6126480" cy="426103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676400"/>
            <a:ext cx="259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Extract FAC intensity at each MLT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Fit a suitable function to each </a:t>
            </a:r>
            <a:r>
              <a:rPr lang="en-US" sz="2000" dirty="0" err="1" smtClean="0"/>
              <a:t>meridional</a:t>
            </a:r>
            <a:r>
              <a:rPr lang="en-US" sz="2000" dirty="0" smtClean="0"/>
              <a:t> profile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Combine locations from all </a:t>
            </a:r>
            <a:r>
              <a:rPr lang="en-US" sz="2000" dirty="0" err="1" smtClean="0"/>
              <a:t>meridional</a:t>
            </a:r>
            <a:r>
              <a:rPr lang="en-US" sz="2000" dirty="0" smtClean="0"/>
              <a:t> profiles to get a hemispheric FAC location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Locating </a:t>
            </a:r>
            <a:r>
              <a:rPr lang="en-US" sz="4000" dirty="0" smtClean="0"/>
              <a:t>FACs</a:t>
            </a:r>
            <a:endParaRPr lang="en-US" sz="4000" dirty="0" smtClean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6146" name="Picture 2" descr="C:\Documents and Settings\Lasse\My Documents\studium\presentations\SD2011\20101220_jrfit_pg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057400"/>
            <a:ext cx="6126480" cy="337570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676400"/>
            <a:ext cx="2590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Extract FAC intensity at each MLT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Fit a suitable function to each </a:t>
            </a:r>
            <a:r>
              <a:rPr lang="en-US" sz="2000" dirty="0" err="1" smtClean="0"/>
              <a:t>meridional</a:t>
            </a:r>
            <a:r>
              <a:rPr lang="en-US" sz="2000" dirty="0" smtClean="0"/>
              <a:t> profile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Combine locations from all </a:t>
            </a:r>
            <a:r>
              <a:rPr lang="en-US" sz="2000" dirty="0" err="1" smtClean="0"/>
              <a:t>meridional</a:t>
            </a:r>
            <a:r>
              <a:rPr lang="en-US" sz="2000" dirty="0" smtClean="0"/>
              <a:t> profiles to get a hemispheric FAC location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FAC in Motion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7170" name="Picture 2" descr="C:\Documents and Settings\Lasse\My Documents\studium\presentations\SD2011\20101220_jrfit_pg0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447800"/>
            <a:ext cx="6126480" cy="484398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676400"/>
            <a:ext cx="259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During northward IMF R1  &amp; R2 currents are weak, so that the fitting fails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During southward IMF the currents intensify and fitting is more reliant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Due to magnetic flux being opened on the dayside, the polar cap expands and with it the FAC locations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Velocity Shear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pic>
        <p:nvPicPr>
          <p:cNvPr id="1026" name="Picture 2" descr="C:\Documents and Settings\Lasse\My Documents\studium\presentations\SD2011\ampere\20101220_sto_pg0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295400"/>
            <a:ext cx="6126480" cy="4543061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81000" y="1676400"/>
            <a:ext cx="259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The radar at </a:t>
            </a:r>
            <a:r>
              <a:rPr lang="en-US" sz="2000" dirty="0" err="1" smtClean="0"/>
              <a:t>Stokkseyri</a:t>
            </a:r>
            <a:r>
              <a:rPr lang="en-US" sz="2000" dirty="0" smtClean="0"/>
              <a:t> observed strong velocity shears during the period of southward IMF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Presentation Title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Meeting, Date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1752600"/>
            <a:ext cx="5257800" cy="3416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Introduction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Velocity Shear vs. FAC Motion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9218" name="Picture 2" descr="C:\Documents and Settings\Lasse\My Documents\studium\presentations\SD2011\20101220_sto_pg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5120" y="1295400"/>
            <a:ext cx="6126480" cy="484398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676400"/>
            <a:ext cx="259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The radar at </a:t>
            </a:r>
            <a:r>
              <a:rPr lang="en-US" sz="2000" dirty="0" err="1" smtClean="0"/>
              <a:t>Stokkseyri</a:t>
            </a:r>
            <a:r>
              <a:rPr lang="en-US" sz="2000" dirty="0" smtClean="0"/>
              <a:t> observed strong velocity shears during the period of southward IMF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smtClean="0"/>
              <a:t>These shears are co-located with the center of the FACs as observed by AMPERE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The motion of the velocity shear is very close to the motion of the currents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Conclusions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676400"/>
            <a:ext cx="8229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 smtClean="0"/>
              <a:t>AMPERE provide high time resolution observations of the field-aligned currents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 smtClean="0"/>
              <a:t>Dayside reconnection causes the polar cap to expand and the FACs move equatorward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 smtClean="0"/>
              <a:t>Co-located with the strongest FACs strong velocity shears are observed</a:t>
            </a:r>
            <a:endParaRPr lang="en-US" sz="3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Presentation Title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Meeting, Date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AMPERE Overview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pic>
        <p:nvPicPr>
          <p:cNvPr id="20" name="Picture 19" descr="iridium_constell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213860" cy="4152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1676400"/>
            <a:ext cx="3276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The Active Magnetosphere and Planetary Electrodynamics Response Experiment (AMPERE) is based on the constellation of Iridium® Communications satellites.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The Iridium® constellation consists of </a:t>
            </a:r>
            <a:r>
              <a:rPr lang="en-US" sz="2000" dirty="0" smtClean="0"/>
              <a:t>&gt;66 </a:t>
            </a:r>
            <a:r>
              <a:rPr lang="en-US" sz="2000" dirty="0" smtClean="0"/>
              <a:t>satellites in six 780-km altitude, circular polar orbit planes.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Each satellite carries a magnetometer!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endParaRPr lang="el-G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AMPERE Overview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22" name="Picture 21" descr="fac_satellite_pg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6485" y="3580185"/>
            <a:ext cx="380391" cy="382830"/>
          </a:xfrm>
          <a:prstGeom prst="rect">
            <a:avLst/>
          </a:prstGeom>
        </p:spPr>
      </p:pic>
      <p:pic>
        <p:nvPicPr>
          <p:cNvPr id="23" name="Picture 22" descr="fac_satellite_pg0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1295400"/>
            <a:ext cx="5013361" cy="4952401"/>
          </a:xfrm>
          <a:prstGeom prst="rect">
            <a:avLst/>
          </a:prstGeom>
        </p:spPr>
      </p:pic>
      <p:pic>
        <p:nvPicPr>
          <p:cNvPr id="24" name="Picture 23" descr="fac_satellite_pg0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1295400"/>
            <a:ext cx="5013361" cy="4952401"/>
          </a:xfrm>
          <a:prstGeom prst="rect">
            <a:avLst/>
          </a:prstGeom>
        </p:spPr>
      </p:pic>
      <p:pic>
        <p:nvPicPr>
          <p:cNvPr id="21" name="Picture 20" descr="fac_satellite_pg0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1295400"/>
            <a:ext cx="5013361" cy="49524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1000" y="1676400"/>
            <a:ext cx="2590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Consider line current perpendicular to satellite motion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Current creates magnetic field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Satellite measures magnetic perturbation.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Reconstruct current from magnetic perturbation:</a:t>
            </a:r>
          </a:p>
          <a:p>
            <a:pPr lvl="1" indent="-182880">
              <a:spcBef>
                <a:spcPts val="1200"/>
              </a:spcBef>
            </a:pPr>
            <a:r>
              <a:rPr lang="en-US" sz="2000" dirty="0" smtClean="0"/>
              <a:t>		curl </a:t>
            </a:r>
            <a:r>
              <a:rPr lang="en-US" sz="2000" b="1" dirty="0" smtClean="0"/>
              <a:t>B</a:t>
            </a:r>
            <a:r>
              <a:rPr lang="en-US" sz="2000" dirty="0" smtClean="0"/>
              <a:t> = </a:t>
            </a:r>
            <a:r>
              <a:rPr lang="el-GR" sz="2000" dirty="0" smtClean="0"/>
              <a:t>μ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b="1" dirty="0" smtClean="0"/>
              <a:t>j</a:t>
            </a:r>
            <a:endParaRPr lang="el-G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AMPERE Overview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3" name="Picture 12" descr="anderson_agu2010_old_ampere_resolu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295400"/>
            <a:ext cx="4738682" cy="5029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60774" y="6019800"/>
            <a:ext cx="218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Anderson et al., 2010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1000" y="1676400"/>
            <a:ext cx="2590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But Iridium® magnetometers are engineering magnetometers, used for attitude control:</a:t>
            </a:r>
          </a:p>
          <a:p>
            <a:pPr lvl="1" indent="-182880">
              <a:buFont typeface="Arial" pitchFamily="34" charset="0"/>
              <a:buChar char="•"/>
            </a:pPr>
            <a:r>
              <a:rPr lang="en-US" sz="2000" dirty="0" smtClean="0"/>
              <a:t>Low resolution: </a:t>
            </a:r>
            <a:endParaRPr lang="en-US" sz="2000" dirty="0" smtClean="0"/>
          </a:p>
          <a:p>
            <a:pPr lvl="1" indent="-182880"/>
            <a:r>
              <a:rPr lang="en-US" sz="2000" dirty="0" smtClean="0"/>
              <a:t>	30 </a:t>
            </a:r>
            <a:r>
              <a:rPr lang="en-US" sz="2000" dirty="0" err="1" smtClean="0"/>
              <a:t>nT</a:t>
            </a:r>
            <a:endParaRPr lang="en-US" sz="2000" dirty="0" smtClean="0"/>
          </a:p>
          <a:p>
            <a:pPr lvl="1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Low time cadence: 200 </a:t>
            </a:r>
            <a:r>
              <a:rPr lang="en-US" sz="2000" dirty="0" smtClean="0"/>
              <a:t>s/sample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AMPERE Overview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3" name="Picture 12" descr="korth2008_fig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" y="1242353"/>
            <a:ext cx="9144000" cy="49298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45687" y="6019800"/>
            <a:ext cx="179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Korth</a:t>
            </a:r>
            <a:r>
              <a:rPr lang="en-US" dirty="0" smtClean="0"/>
              <a:t> et al.,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AMPERE Overview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4" name="Picture 13" descr="anderson_agu2010_north_south_pole_off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4784" y="1371600"/>
            <a:ext cx="6126816" cy="457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60774" y="6019800"/>
            <a:ext cx="218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Anderson et al., 2010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1000" y="1676400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Ampere provides high-time resolution measurements of the magnetic perturbation</a:t>
            </a:r>
          </a:p>
          <a:p>
            <a:pPr lvl="1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20 s/sample</a:t>
            </a:r>
          </a:p>
          <a:p>
            <a:pPr lvl="1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2 </a:t>
            </a:r>
            <a:r>
              <a:rPr lang="en-US" sz="2000" dirty="0" smtClean="0"/>
              <a:t>s/sample 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FACs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2050" name="Picture 2" descr="C:\Documents and Settings\Lasse\My Documents\studium\sketches\fac_ionof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19200"/>
            <a:ext cx="4099170" cy="50292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676400"/>
            <a:ext cx="259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Field-aligned currents are a crucial element in magnetosphere-ionosphere coupling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All currents in the magnetosphere-ionosphere system are divergence free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Field-aligned currents close via Pedersen currents in the </a:t>
            </a:r>
            <a:r>
              <a:rPr lang="en-US" sz="2000" dirty="0" smtClean="0"/>
              <a:t>ionosphere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Solar Wind Conditions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026" name="Picture 2" descr="C:\Documents and Settings\Lasse\My Documents\studium\presentations\SD2011\20101220_sw_pg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1320" y="1569549"/>
            <a:ext cx="6126480" cy="437405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Lasse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SuperDARN/AMPERE study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June 2011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676400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err="1" smtClean="0"/>
              <a:t>Geotail</a:t>
            </a:r>
            <a:r>
              <a:rPr lang="en-US" sz="2000" dirty="0" smtClean="0"/>
              <a:t> was located </a:t>
            </a:r>
            <a:r>
              <a:rPr lang="en-US" sz="2000" dirty="0" smtClean="0"/>
              <a:t>5 </a:t>
            </a:r>
            <a:r>
              <a:rPr lang="en-US" sz="2000" dirty="0" smtClean="0"/>
              <a:t>Re upstream of the bow shock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The data are lagged by 15 minutes</a:t>
            </a:r>
          </a:p>
          <a:p>
            <a:pPr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/>
              <a:t>Northward IMF was followed by southward </a:t>
            </a:r>
            <a:r>
              <a:rPr lang="en-US" sz="2000" dirty="0" smtClean="0"/>
              <a:t>IMF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769</Words>
  <Application>Microsoft Office PowerPoint</Application>
  <PresentationFormat>On-screen Show (4:3)</PresentationFormat>
  <Paragraphs>158</Paragraphs>
  <Slides>22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Space@VT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Lasse Clausen</dc:creator>
  <cp:lastModifiedBy>Lasse Clausen</cp:lastModifiedBy>
  <cp:revision>37</cp:revision>
  <dcterms:created xsi:type="dcterms:W3CDTF">2009-12-10T16:38:09Z</dcterms:created>
  <dcterms:modified xsi:type="dcterms:W3CDTF">2011-05-17T16:30:50Z</dcterms:modified>
</cp:coreProperties>
</file>